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1" r:id="rId3"/>
    <p:sldId id="417" r:id="rId5"/>
    <p:sldId id="316" r:id="rId6"/>
    <p:sldId id="535" r:id="rId7"/>
    <p:sldId id="536" r:id="rId8"/>
    <p:sldId id="529" r:id="rId9"/>
    <p:sldId id="469" r:id="rId10"/>
    <p:sldId id="442" r:id="rId11"/>
    <p:sldId id="528" r:id="rId12"/>
    <p:sldId id="530" r:id="rId13"/>
    <p:sldId id="531" r:id="rId14"/>
    <p:sldId id="532" r:id="rId15"/>
    <p:sldId id="533" r:id="rId16"/>
    <p:sldId id="534" r:id="rId17"/>
    <p:sldId id="555" r:id="rId18"/>
    <p:sldId id="548" r:id="rId19"/>
    <p:sldId id="549" r:id="rId20"/>
    <p:sldId id="550" r:id="rId21"/>
    <p:sldId id="551" r:id="rId22"/>
    <p:sldId id="552" r:id="rId23"/>
    <p:sldId id="553" r:id="rId24"/>
    <p:sldId id="554" r:id="rId25"/>
    <p:sldId id="475" r:id="rId26"/>
    <p:sldId id="556" r:id="rId27"/>
    <p:sldId id="557" r:id="rId28"/>
    <p:sldId id="558" r:id="rId29"/>
    <p:sldId id="570" r:id="rId30"/>
    <p:sldId id="559" r:id="rId31"/>
    <p:sldId id="571" r:id="rId32"/>
    <p:sldId id="572" r:id="rId33"/>
    <p:sldId id="573" r:id="rId34"/>
    <p:sldId id="574" r:id="rId35"/>
    <p:sldId id="575" r:id="rId36"/>
    <p:sldId id="576" r:id="rId37"/>
    <p:sldId id="577" r:id="rId38"/>
    <p:sldId id="578" r:id="rId39"/>
    <p:sldId id="579" r:id="rId40"/>
    <p:sldId id="580" r:id="rId41"/>
    <p:sldId id="581" r:id="rId42"/>
    <p:sldId id="582" r:id="rId43"/>
    <p:sldId id="583" r:id="rId44"/>
    <p:sldId id="584" r:id="rId45"/>
    <p:sldId id="585" r:id="rId46"/>
    <p:sldId id="586" r:id="rId47"/>
    <p:sldId id="587" r:id="rId48"/>
    <p:sldId id="588" r:id="rId49"/>
    <p:sldId id="421" r:id="rId5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EB0"/>
    <a:srgbClr val="29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28" autoAdjust="0"/>
    <p:restoredTop sz="94660"/>
  </p:normalViewPr>
  <p:slideViewPr>
    <p:cSldViewPr>
      <p:cViewPr varScale="1">
        <p:scale>
          <a:sx n="111" d="100"/>
          <a:sy n="111" d="100"/>
        </p:scale>
        <p:origin x="293" y="72"/>
      </p:cViewPr>
      <p:guideLst>
        <p:guide orient="horz" pos="1664"/>
        <p:guide pos="28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rgbClr val="00BBFE"/>
                </a:gs>
                <a:gs pos="70000">
                  <a:srgbClr val="00B0F0"/>
                </a:gs>
              </a:gsLst>
              <a:lin ang="8100000" scaled="1"/>
            </a:gra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733736277214"/>
          <c:y val="0.0681651960553013"/>
          <c:w val="0.556631749755498"/>
          <c:h val="0.8352050205256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rgbClr val="00BBFE"/>
                </a:gs>
                <a:gs pos="70000">
                  <a:srgbClr val="00B0F0"/>
                </a:gs>
              </a:gsLst>
              <a:lin ang="8100000" scaled="1"/>
            </a:gra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35879877858947"/>
          <c:y val="0.0112360213277969"/>
          <c:w val="0.556631749755498"/>
          <c:h val="0.83520502052564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0">
                  <a:srgbClr val="00BBFE"/>
                </a:gs>
                <a:gs pos="70000">
                  <a:srgbClr val="00B0F0"/>
                </a:gs>
              </a:gsLst>
              <a:lin ang="8100000" scaled="1"/>
            </a:gradFill>
            <a:ln>
              <a:noFill/>
            </a:ln>
            <a:effectLst>
              <a:outerShdw blurRad="254000" dist="127000" dir="8100000" algn="tr" rotWithShape="0">
                <a:prstClr val="black">
                  <a:alpha val="10000"/>
                </a:prstClr>
              </a:outerShdw>
            </a:effectLst>
          </c:spPr>
          <c:explosion val="0"/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>
                <a:outerShdw blurRad="254000" dist="127000" dir="8100000" algn="tr" rotWithShape="0">
                  <a:prstClr val="black">
                    <a:alpha val="1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3FD46-6A8B-42CE-AB66-7B6FA619B8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28641B-A909-494D-BC41-FA2C69D7D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91B95-4814-4A8A-A8A6-0A5CED9DF3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E2D31-2B6A-425C-8DAF-63D853CED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20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20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287524" y="124234"/>
            <a:ext cx="1369614" cy="315378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0199648">
            <a:off x="-925363" y="3463933"/>
            <a:ext cx="3273654" cy="3144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7017097" y="-1572639"/>
            <a:ext cx="3004912" cy="3145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323528" y="124234"/>
            <a:ext cx="1369614" cy="315378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endParaRPr lang="zh-CN" altLang="en-US" sz="1600" kern="12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0199648">
            <a:off x="-925363" y="3463933"/>
            <a:ext cx="3273654" cy="3144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7017097" y="-1572639"/>
            <a:ext cx="3004912" cy="3145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323528" y="132792"/>
            <a:ext cx="1369614" cy="315378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endParaRPr lang="zh-CN" altLang="en-US" sz="1600" kern="1200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0199648">
            <a:off x="-925363" y="3463933"/>
            <a:ext cx="3273654" cy="3144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7017097" y="-1572639"/>
            <a:ext cx="3004912" cy="3145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C50B-97C3-4EFD-966D-3952C8BC245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F14BB-5E8E-4CC8-BE8B-E1F7A3390155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37"/>
          <p:cNvSpPr txBox="1"/>
          <p:nvPr userDrawn="1"/>
        </p:nvSpPr>
        <p:spPr>
          <a:xfrm>
            <a:off x="359532" y="124234"/>
            <a:ext cx="1369614" cy="315378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lvl="0"/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0199648">
            <a:off x="-925363" y="3463933"/>
            <a:ext cx="3273654" cy="31443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7017097" y="-1572639"/>
            <a:ext cx="3004912" cy="3145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119B5-5681-403A-890C-31B5DA30945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C3CBB-3DD3-44D7-A6CB-12C5A9732C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3"/>
          </a:xfrm>
        </p:spPr>
        <p:txBody>
          <a:bodyPr/>
          <a:lstStyle>
            <a:lvl1pPr>
              <a:defRPr/>
            </a:lvl1pPr>
          </a:lstStyle>
          <a:p>
            <a:fld id="{1F931BFC-FA3C-44C9-BDF3-A1EA94A517F2}" type="datetime1">
              <a:rPr lang="zh-CN" altLang="en-US"/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3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3"/>
          </a:xfrm>
        </p:spPr>
        <p:txBody>
          <a:bodyPr/>
          <a:lstStyle>
            <a:lvl1pPr>
              <a:defRPr/>
            </a:lvl1pPr>
          </a:lstStyle>
          <a:p>
            <a:fld id="{2E9294EB-43AD-4253-9111-B513B7CCDA25}" type="slidenum">
              <a:rPr lang="zh-CN" altLang="en-US"/>
            </a:fld>
            <a:endParaRPr lang="zh-CN" alt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4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751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285751"/>
            <a:ext cx="8229600" cy="85725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1" y="876300"/>
            <a:ext cx="5029200" cy="32385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81500" y="4868864"/>
            <a:ext cx="381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pic>
        <p:nvPicPr>
          <p:cNvPr id="18" name="Picture 17" descr="iPad-Retina-Display-Mockup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3200401" y="1295400"/>
            <a:ext cx="2552878" cy="3562350"/>
          </a:xfrm>
          <a:prstGeom prst="rect">
            <a:avLst/>
          </a:prstGeom>
        </p:spPr>
      </p:pic>
      <p:sp>
        <p:nvSpPr>
          <p:cNvPr id="19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3505200" y="1676402"/>
            <a:ext cx="1956816" cy="241935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1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1" y="3706833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7F7F7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809754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05400" y="666752"/>
            <a:ext cx="3581400" cy="857250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05402" y="1257300"/>
            <a:ext cx="2188633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2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67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674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4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7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747B-C934-4A29-B9D2-0B4A2BD73C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C0BC9-B0E5-477C-8980-057E56B69F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tags" Target="../tags/tag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1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tags" Target="../tags/tag16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18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tags" Target="../tags/tag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6.xml"/><Relationship Id="rId2" Type="http://schemas.openxmlformats.org/officeDocument/2006/relationships/image" Target="../media/image82.png"/><Relationship Id="rId1" Type="http://schemas.openxmlformats.org/officeDocument/2006/relationships/tags" Target="../tags/tag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1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38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39.xml"/><Relationship Id="rId4" Type="http://schemas.openxmlformats.org/officeDocument/2006/relationships/image" Target="../media/image97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0.xml"/><Relationship Id="rId4" Type="http://schemas.openxmlformats.org/officeDocument/2006/relationships/image" Target="../media/image9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1.xml"/><Relationship Id="rId4" Type="http://schemas.openxmlformats.org/officeDocument/2006/relationships/image" Target="../media/image99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3.xml"/><Relationship Id="rId5" Type="http://schemas.openxmlformats.org/officeDocument/2006/relationships/tags" Target="../tags/tag42.xml"/><Relationship Id="rId4" Type="http://schemas.openxmlformats.org/officeDocument/2006/relationships/image" Target="../media/image10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13.xml"/><Relationship Id="rId5" Type="http://schemas.openxmlformats.org/officeDocument/2006/relationships/image" Target="../media/image30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1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3671813" y="3292437"/>
            <a:ext cx="3060340" cy="5074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成员：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马宇航、张驰、刘长贺、苟蓓蕾</a:t>
            </a:r>
            <a:endParaRPr lang="zh-CN" altLang="zh-CN" b="0" dirty="0">
              <a:solidFill>
                <a:schemeClr val="accent4">
                  <a:lumMod val="75000"/>
                </a:schemeClr>
              </a:solidFill>
              <a:latin typeface="+mn-ea"/>
              <a:ea typeface="方正姚体" panose="02010601030101010101" pitchFamily="2" charset="-122"/>
              <a:cs typeface="+mn-ea"/>
              <a:sym typeface="+mn-ea"/>
            </a:endParaRPr>
          </a:p>
        </p:txBody>
      </p:sp>
      <p:pic>
        <p:nvPicPr>
          <p:cNvPr id="2" name="bambo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828600" y="1132034"/>
            <a:ext cx="609600" cy="609412"/>
          </a:xfrm>
          <a:prstGeom prst="rect">
            <a:avLst/>
          </a:prstGeom>
        </p:spPr>
      </p:pic>
      <p:sp>
        <p:nvSpPr>
          <p:cNvPr id="18" name="TextBox 5"/>
          <p:cNvSpPr txBox="1"/>
          <p:nvPr/>
        </p:nvSpPr>
        <p:spPr>
          <a:xfrm>
            <a:off x="3474084" y="1837690"/>
            <a:ext cx="4158255" cy="627260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pPr algn="r"/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ForMusic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音乐播放器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8192" y="3015109"/>
            <a:ext cx="4015503" cy="195566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309420" y="348574"/>
            <a:ext cx="1224136" cy="122375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 cstate="screen"/>
          <a:srcRect/>
          <a:stretch>
            <a:fillRect/>
          </a:stretch>
        </p:blipFill>
        <p:spPr>
          <a:xfrm>
            <a:off x="2632004" y="2463850"/>
            <a:ext cx="841699" cy="611956"/>
          </a:xfrm>
          <a:prstGeom prst="rect">
            <a:avLst/>
          </a:prstGeom>
        </p:spPr>
      </p:pic>
      <p:sp>
        <p:nvSpPr>
          <p:cNvPr id="9" name="MH_Entry_2"/>
          <p:cNvSpPr/>
          <p:nvPr>
            <p:custDataLst>
              <p:tags r:id="rId8"/>
            </p:custDataLst>
          </p:nvPr>
        </p:nvSpPr>
        <p:spPr>
          <a:xfrm>
            <a:off x="5614670" y="2900045"/>
            <a:ext cx="1063625" cy="5842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r" defTabSz="725805"/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zh-CN" altLang="zh-CN" sz="2000" dirty="0">
              <a:solidFill>
                <a:schemeClr val="accent4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  <a:p>
            <a:pPr algn="r" defTabSz="725805"/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  </a:t>
            </a:r>
            <a:endParaRPr lang="zh-CN" altLang="en-US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3454508" y="2648440"/>
            <a:ext cx="3060340" cy="5074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制作小组组长：</a:t>
            </a:r>
            <a:r>
              <a:rPr lang="zh-CN" altLang="en-US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秦绍恒</a:t>
            </a:r>
            <a:endParaRPr lang="zh-CN" altLang="zh-CN" b="0" dirty="0">
              <a:solidFill>
                <a:schemeClr val="accent4">
                  <a:lumMod val="75000"/>
                </a:schemeClr>
              </a:solidFill>
              <a:latin typeface="+mn-ea"/>
              <a:ea typeface="方正姚体" panose="02010601030101010101" pitchFamily="2" charset="-122"/>
              <a:cs typeface="+mn-ea"/>
              <a:sym typeface="+mn-ea"/>
            </a:endParaRPr>
          </a:p>
        </p:txBody>
      </p:sp>
      <p:sp>
        <p:nvSpPr>
          <p:cNvPr id="4" name="MH_Entry_2"/>
          <p:cNvSpPr/>
          <p:nvPr>
            <p:custDataLst>
              <p:tags r:id="rId9"/>
            </p:custDataLst>
          </p:nvPr>
        </p:nvSpPr>
        <p:spPr>
          <a:xfrm>
            <a:off x="4218940" y="3558471"/>
            <a:ext cx="2903855" cy="27699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r" defTabSz="725805"/>
            <a:r>
              <a:rPr lang="zh-CN" altLang="zh-CN" dirty="0">
                <a:solidFill>
                  <a:schemeClr val="accent4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zh-CN" altLang="zh-CN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6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5">
                <p:cTn id="5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bldLvl="0" animBg="1"/>
      <p:bldP spid="18" grpId="0"/>
      <p:bldP spid="9" grpId="0" bldLvl="0" animBg="1"/>
      <p:bldP spid="3" grpId="0" bldLvl="0" animBg="1"/>
      <p:bldP spid="4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336704" cy="3226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82" y="3383127"/>
            <a:ext cx="5982218" cy="1760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7744" y="231490"/>
            <a:ext cx="4814107" cy="4482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843558"/>
            <a:ext cx="6646111" cy="3269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628" y="797611"/>
            <a:ext cx="6120680" cy="359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498" y="1203598"/>
            <a:ext cx="7895004" cy="2065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86948" y="1761779"/>
            <a:ext cx="1025922" cy="110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7375" y="2165985"/>
            <a:ext cx="1795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分析</a:t>
            </a:r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</a:rPr>
              <a:t>讲解</a:t>
            </a:r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0195" y="4219575"/>
            <a:ext cx="204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/>
              <a:t>刘长贺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1788364">
            <a:off x="7567484" y="232325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20604422">
            <a:off x="69853" y="4371379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29" y="5986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Base Activity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951820" y="299738"/>
            <a:ext cx="456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设置状态栏</a:t>
            </a:r>
            <a:endParaRPr lang="en-US" altLang="zh-CN" sz="3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6" y="1059582"/>
            <a:ext cx="3333749" cy="18049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6" y="3255826"/>
            <a:ext cx="3931543" cy="9407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391" y="1130041"/>
            <a:ext cx="5627793" cy="712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2437216"/>
            <a:ext cx="4715226" cy="2230439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29" y="5986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Base Activity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00" y="981670"/>
            <a:ext cx="3456384" cy="31742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735546"/>
            <a:ext cx="5058273" cy="246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131590"/>
            <a:ext cx="5058273" cy="4371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7" y="1718705"/>
            <a:ext cx="5058273" cy="7810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6" y="2643759"/>
            <a:ext cx="5058273" cy="266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926" y="3064186"/>
            <a:ext cx="5058273" cy="333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926" y="3551288"/>
            <a:ext cx="5058273" cy="276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925" y="3971344"/>
            <a:ext cx="5058274" cy="323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1500" y="195486"/>
            <a:ext cx="298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Start Page Activity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564" y="1275606"/>
            <a:ext cx="7143750" cy="2047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23478"/>
            <a:ext cx="19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Main Activity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925" y="1286404"/>
            <a:ext cx="3447558" cy="2570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42" y="541119"/>
            <a:ext cx="5253032" cy="4371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446555" y="679237"/>
            <a:ext cx="4317083" cy="3749750"/>
          </a:xfrm>
          <a:prstGeom prst="rect">
            <a:avLst/>
          </a:prstGeom>
        </p:spPr>
      </p:pic>
      <p:sp>
        <p:nvSpPr>
          <p:cNvPr id="8" name="MH_Entry_1"/>
          <p:cNvSpPr/>
          <p:nvPr>
            <p:custDataLst>
              <p:tags r:id="rId2"/>
            </p:custDataLst>
          </p:nvPr>
        </p:nvSpPr>
        <p:spPr>
          <a:xfrm>
            <a:off x="5616117" y="1409800"/>
            <a:ext cx="1753985" cy="26098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sz="17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  <a:endParaRPr lang="zh-CN" sz="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279"/>
          <p:cNvGrpSpPr/>
          <p:nvPr/>
        </p:nvGrpSpPr>
        <p:grpSpPr>
          <a:xfrm>
            <a:off x="4955939" y="1209747"/>
            <a:ext cx="482633" cy="482572"/>
            <a:chOff x="846989" y="1401020"/>
            <a:chExt cx="877416" cy="877416"/>
          </a:xfrm>
          <a:effectLst/>
        </p:grpSpPr>
        <p:sp>
          <p:nvSpPr>
            <p:cNvPr id="13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279"/>
          <p:cNvGrpSpPr/>
          <p:nvPr/>
        </p:nvGrpSpPr>
        <p:grpSpPr>
          <a:xfrm>
            <a:off x="4955939" y="1920716"/>
            <a:ext cx="482633" cy="482572"/>
            <a:chOff x="846989" y="1401020"/>
            <a:chExt cx="877416" cy="877416"/>
          </a:xfrm>
          <a:effectLst/>
        </p:grpSpPr>
        <p:sp>
          <p:nvSpPr>
            <p:cNvPr id="16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279"/>
          <p:cNvGrpSpPr/>
          <p:nvPr/>
        </p:nvGrpSpPr>
        <p:grpSpPr>
          <a:xfrm>
            <a:off x="4955939" y="2654026"/>
            <a:ext cx="482633" cy="482572"/>
            <a:chOff x="846989" y="1401020"/>
            <a:chExt cx="877416" cy="877416"/>
          </a:xfrm>
          <a:effectLst/>
        </p:grpSpPr>
        <p:sp>
          <p:nvSpPr>
            <p:cNvPr id="1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79"/>
          <p:cNvGrpSpPr/>
          <p:nvPr/>
        </p:nvGrpSpPr>
        <p:grpSpPr>
          <a:xfrm>
            <a:off x="4955939" y="3363594"/>
            <a:ext cx="482633" cy="482572"/>
            <a:chOff x="846989" y="1401020"/>
            <a:chExt cx="877416" cy="877416"/>
          </a:xfrm>
          <a:effectLst/>
        </p:grpSpPr>
        <p:sp>
          <p:nvSpPr>
            <p:cNvPr id="22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MH_Others_1"/>
          <p:cNvSpPr txBox="1"/>
          <p:nvPr>
            <p:custDataLst>
              <p:tags r:id="rId3"/>
            </p:custDataLst>
          </p:nvPr>
        </p:nvSpPr>
        <p:spPr>
          <a:xfrm>
            <a:off x="2335697" y="1373519"/>
            <a:ext cx="483091" cy="22159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Others_2"/>
          <p:cNvSpPr txBox="1"/>
          <p:nvPr>
            <p:custDataLst>
              <p:tags r:id="rId4"/>
            </p:custDataLst>
          </p:nvPr>
        </p:nvSpPr>
        <p:spPr>
          <a:xfrm rot="5400000">
            <a:off x="1257244" y="2358404"/>
            <a:ext cx="1691158" cy="246221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 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MH_Entry_1"/>
          <p:cNvSpPr/>
          <p:nvPr>
            <p:custDataLst>
              <p:tags r:id="rId5"/>
            </p:custDataLst>
          </p:nvPr>
        </p:nvSpPr>
        <p:spPr>
          <a:xfrm>
            <a:off x="5630873" y="1451033"/>
            <a:ext cx="2039620" cy="215444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l"/>
            <a:r>
              <a:rPr lang="zh-CN" alt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总述</a:t>
            </a:r>
            <a:endParaRPr lang="en-US" altLang="zh-CN" sz="14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38470" y="2009775"/>
            <a:ext cx="14185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r>
              <a:rPr lang="en-US" altLang="zh-CN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1</a:t>
            </a:r>
            <a:endParaRPr lang="en-US" altLang="zh-CN" sz="1400" b="1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38470" y="2743200"/>
            <a:ext cx="14185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r>
              <a:rPr lang="en-US" altLang="zh-CN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2</a:t>
            </a:r>
            <a:endParaRPr lang="en-US" altLang="zh-CN" sz="1400" b="1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38470" y="3466465"/>
            <a:ext cx="14185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r>
              <a:rPr lang="en-US" altLang="zh-CN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3</a:t>
            </a:r>
            <a:endParaRPr lang="en-US" altLang="zh-CN" sz="1400" b="1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  <p:grpSp>
        <p:nvGrpSpPr>
          <p:cNvPr id="7" name="Group 279"/>
          <p:cNvGrpSpPr/>
          <p:nvPr/>
        </p:nvGrpSpPr>
        <p:grpSpPr>
          <a:xfrm>
            <a:off x="4955939" y="4100194"/>
            <a:ext cx="482633" cy="482572"/>
            <a:chOff x="846989" y="1401020"/>
            <a:chExt cx="877416" cy="877416"/>
          </a:xfrm>
          <a:effectLst/>
        </p:grpSpPr>
        <p:sp>
          <p:nvSpPr>
            <p:cNvPr id="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p>
              <a:pPr algn="ctr">
                <a:lnSpc>
                  <a:spcPct val="120000"/>
                </a:lnSpc>
              </a:pP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05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631180" y="4175125"/>
            <a:ext cx="14185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r>
              <a:rPr lang="en-US" altLang="zh-CN" sz="1400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4</a:t>
            </a:r>
            <a:endParaRPr lang="en-US" altLang="zh-CN" sz="1400" b="1">
              <a:solidFill>
                <a:schemeClr val="accent5">
                  <a:lumMod val="60000"/>
                  <a:lumOff val="4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4" grpId="0"/>
      <p:bldP spid="26" grpId="0" animBg="1"/>
      <p:bldP spid="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0" y="123478"/>
            <a:ext cx="1907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Main Activity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1616" y="790066"/>
            <a:ext cx="4892978" cy="5062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09" y="1608471"/>
            <a:ext cx="4892978" cy="295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188" y="2754790"/>
            <a:ext cx="4892978" cy="3714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642" y="3387391"/>
            <a:ext cx="4894596" cy="3905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570" y="4039109"/>
            <a:ext cx="4894596" cy="3143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416" y="641438"/>
            <a:ext cx="4146676" cy="38606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844" y="2096614"/>
            <a:ext cx="4899843" cy="333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3" y="0"/>
            <a:ext cx="251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Change Back Activity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3688" y="483518"/>
            <a:ext cx="6516215" cy="4464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843558"/>
            <a:ext cx="7791450" cy="3492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2055" y="483518"/>
            <a:ext cx="5379890" cy="45517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93" y="0"/>
            <a:ext cx="251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Change Back Activity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86948" y="1761779"/>
            <a:ext cx="101727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6710" y="4332605"/>
            <a:ext cx="1813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汇报人：苟蓓蕾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56735" y="2131060"/>
            <a:ext cx="1215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3" y="0"/>
            <a:ext cx="25197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初始化实体类和方法</a:t>
            </a:r>
            <a:endParaRPr lang="zh-CN" altLang="en-US" b="1" dirty="0"/>
          </a:p>
        </p:txBody>
      </p:sp>
      <p:pic>
        <p:nvPicPr>
          <p:cNvPr id="4" name="图片 3" descr="entit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895" y="457200"/>
            <a:ext cx="4962525" cy="3162300"/>
          </a:xfrm>
          <a:prstGeom prst="rect">
            <a:avLst/>
          </a:prstGeom>
        </p:spPr>
      </p:pic>
      <p:pic>
        <p:nvPicPr>
          <p:cNvPr id="6" name="图片 5" descr="例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" y="757555"/>
            <a:ext cx="6854190" cy="298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3" y="0"/>
            <a:ext cx="25197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工具类的实现</a:t>
            </a:r>
            <a:endParaRPr lang="zh-CN" altLang="en-US" b="1" dirty="0"/>
          </a:p>
        </p:txBody>
      </p:sp>
      <p:pic>
        <p:nvPicPr>
          <p:cNvPr id="4" name="图片 3" descr="util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83995" y="1243330"/>
            <a:ext cx="5076825" cy="168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3" y="0"/>
            <a:ext cx="25197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通过弹窗等实现操作</a:t>
            </a:r>
            <a:endParaRPr lang="zh-CN" altLang="en-US" b="1" dirty="0"/>
          </a:p>
        </p:txBody>
      </p:sp>
      <p:pic>
        <p:nvPicPr>
          <p:cNvPr id="4" name="图片 3" descr="元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473710"/>
            <a:ext cx="7616825" cy="3150235"/>
          </a:xfrm>
          <a:prstGeom prst="rect">
            <a:avLst/>
          </a:prstGeom>
        </p:spPr>
      </p:pic>
      <p:pic>
        <p:nvPicPr>
          <p:cNvPr id="5" name="图片 4" descr="重载监听方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" y="473710"/>
            <a:ext cx="8704580" cy="3222625"/>
          </a:xfrm>
          <a:prstGeom prst="rect">
            <a:avLst/>
          </a:prstGeom>
        </p:spPr>
      </p:pic>
      <p:pic>
        <p:nvPicPr>
          <p:cNvPr id="6" name="图片 5" descr="设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473710"/>
            <a:ext cx="8201025" cy="3616960"/>
          </a:xfrm>
          <a:prstGeom prst="rect">
            <a:avLst/>
          </a:prstGeom>
        </p:spPr>
      </p:pic>
      <p:pic>
        <p:nvPicPr>
          <p:cNvPr id="9" name="图片 8" descr="样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20" y="1247775"/>
            <a:ext cx="6334125" cy="2647950"/>
          </a:xfrm>
          <a:prstGeom prst="rect">
            <a:avLst/>
          </a:prstGeom>
        </p:spPr>
      </p:pic>
      <p:pic>
        <p:nvPicPr>
          <p:cNvPr id="10" name="图片 9" descr="初始化和查找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" y="672465"/>
            <a:ext cx="8046085" cy="2625090"/>
          </a:xfrm>
          <a:prstGeom prst="rect">
            <a:avLst/>
          </a:prstGeom>
        </p:spPr>
      </p:pic>
      <p:pic>
        <p:nvPicPr>
          <p:cNvPr id="11" name="图片 10" descr="显示内容是歌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895" y="368300"/>
            <a:ext cx="5971540" cy="4395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93" y="0"/>
            <a:ext cx="25197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MusicPopupWindow</a:t>
            </a:r>
            <a:endParaRPr lang="en-US" altLang="zh-CN" b="1" dirty="0"/>
          </a:p>
        </p:txBody>
      </p:sp>
      <p:pic>
        <p:nvPicPr>
          <p:cNvPr id="4" name="图片 3" descr="POP定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0" y="1390650"/>
            <a:ext cx="8648700" cy="2362200"/>
          </a:xfrm>
          <a:prstGeom prst="rect">
            <a:avLst/>
          </a:prstGeom>
        </p:spPr>
      </p:pic>
      <p:pic>
        <p:nvPicPr>
          <p:cNvPr id="5" name="图片 4" descr="POP重写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56260"/>
            <a:ext cx="7780655" cy="4030980"/>
          </a:xfrm>
          <a:prstGeom prst="rect">
            <a:avLst/>
          </a:prstGeom>
        </p:spPr>
      </p:pic>
      <p:pic>
        <p:nvPicPr>
          <p:cNvPr id="6" name="图片 5" descr="然后POP接口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45" y="1918970"/>
            <a:ext cx="6010275" cy="1304925"/>
          </a:xfrm>
          <a:prstGeom prst="rect">
            <a:avLst/>
          </a:prstGeom>
        </p:spPr>
      </p:pic>
      <p:pic>
        <p:nvPicPr>
          <p:cNvPr id="8" name="图片 7" descr="POP点击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" y="556260"/>
            <a:ext cx="7747000" cy="3865245"/>
          </a:xfrm>
          <a:prstGeom prst="rect">
            <a:avLst/>
          </a:prstGeom>
        </p:spPr>
      </p:pic>
      <p:pic>
        <p:nvPicPr>
          <p:cNvPr id="9" name="图片 8" descr="POP旋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20" y="361950"/>
            <a:ext cx="8543925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86948" y="1761779"/>
            <a:ext cx="101727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3220" y="42678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汇报人：马宇航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243705" y="2141855"/>
            <a:ext cx="1264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B1CDA5489BFC0BE1ECFE80EEC8687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955" y="2997518"/>
            <a:ext cx="4982528" cy="1986439"/>
          </a:xfrm>
          <a:prstGeom prst="rect">
            <a:avLst/>
          </a:prstGeom>
        </p:spPr>
      </p:pic>
      <p:pic>
        <p:nvPicPr>
          <p:cNvPr id="5" name="图片 4" descr="0DAFFA321818C3663C7B0241A8D79B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" y="134779"/>
            <a:ext cx="4842986" cy="1752124"/>
          </a:xfrm>
          <a:prstGeom prst="rect">
            <a:avLst/>
          </a:prstGeom>
        </p:spPr>
      </p:pic>
      <p:pic>
        <p:nvPicPr>
          <p:cNvPr id="6" name="图片 5" descr="E1CE4571F54A5FCB3B5D03EFD79661D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69" y="1020604"/>
            <a:ext cx="4538186" cy="1775936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01198" y="1698279"/>
            <a:ext cx="1025922" cy="110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MH_Entry_1"/>
          <p:cNvSpPr/>
          <p:nvPr>
            <p:custDataLst>
              <p:tags r:id="rId5"/>
            </p:custDataLst>
          </p:nvPr>
        </p:nvSpPr>
        <p:spPr>
          <a:xfrm>
            <a:off x="4050109" y="2319176"/>
            <a:ext cx="2626360" cy="30734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l"/>
            <a:r>
              <a:rPr lang="zh-CN" altLang="en-US" sz="2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总述</a:t>
            </a:r>
            <a:endParaRPr lang="zh-CN" sz="20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2580" y="4300220"/>
            <a:ext cx="180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秦绍恒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A721662CBABE1DCF17B454D69BF7881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3" y="322739"/>
            <a:ext cx="7077075" cy="44991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" y="-635"/>
            <a:ext cx="1526540" cy="3232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BECEB9BA9CF30FB1BCB6BCE483F59D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87630"/>
            <a:ext cx="6380321" cy="4799171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66AB6E00433C398BE48C075E803FFB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76950" cy="490966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9F526C3B1119B1FAFE2213ACB46A4DF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767638" cy="41871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64E439DCA0D34E2386381CE4F0EFE6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53238" cy="483965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BAE65519D48E96863BB7E8A085B04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0495" y="0"/>
            <a:ext cx="7543800" cy="462295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C2E367BF942BBDB20BEF6E75B6745A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244" y="0"/>
            <a:ext cx="7543800" cy="2176939"/>
          </a:xfrm>
          <a:prstGeom prst="rect">
            <a:avLst/>
          </a:prstGeom>
        </p:spPr>
      </p:pic>
      <p:pic>
        <p:nvPicPr>
          <p:cNvPr id="5" name="图片 4" descr="D96281A7EB1AA0593EDDF364104951E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265" y="1818799"/>
            <a:ext cx="5880259" cy="323992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55" y="2667000"/>
            <a:ext cx="2725420" cy="454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CE920A0B25ADD98992B9F8B0250E0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195"/>
            <a:ext cx="7543324" cy="507158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4A988B038337E76755BB9913248F6F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290354"/>
            <a:ext cx="7543324" cy="46967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62230"/>
            <a:ext cx="1532255" cy="2279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246AA6F38F778859F4E448F682D3E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0"/>
            <a:ext cx="6765131" cy="4572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030" y="1634304"/>
            <a:ext cx="1403293" cy="26737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19692" cy="2578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836" y="59289"/>
            <a:ext cx="1685096" cy="3150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743" y="2315775"/>
            <a:ext cx="1547309" cy="27813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72" y="1260445"/>
            <a:ext cx="1685096" cy="3045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FC2824BDF6CB3BABF1E0A7237B95D1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59" y="0"/>
            <a:ext cx="8720614" cy="51430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70" y="60960"/>
            <a:ext cx="1853565" cy="312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8C46EFCF89A83AC4371A1772EA87E6B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99" y="355283"/>
            <a:ext cx="6615113" cy="203596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86948" y="1761779"/>
            <a:ext cx="1017270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7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6735" y="2157730"/>
            <a:ext cx="1151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5">
                    <a:lumMod val="60000"/>
                    <a:lumOff val="40000"/>
                  </a:schemeClr>
                </a:solidFill>
                <a:sym typeface="+mn-ea"/>
              </a:rPr>
              <a:t>分析讲解</a:t>
            </a:r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2120" y="4251960"/>
            <a:ext cx="1959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汇报人：</a:t>
            </a:r>
            <a:r>
              <a:rPr lang="zh-CN" altLang="en-US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张驰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6735" y="2157730"/>
            <a:ext cx="1151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</p:txBody>
      </p:sp>
      <p:pic>
        <p:nvPicPr>
          <p:cNvPr id="4" name="图片 3" descr="CC3IY~FK77GFKO1BL46OETV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" y="494030"/>
            <a:ext cx="7646670" cy="42049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6735" y="2157730"/>
            <a:ext cx="1151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</p:txBody>
      </p:sp>
      <p:pic>
        <p:nvPicPr>
          <p:cNvPr id="3" name="图片 2" descr="[@D20]%`]3GAOJQL7UFK7F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010" y="385445"/>
            <a:ext cx="6967220" cy="39249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6735" y="2157730"/>
            <a:ext cx="1151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</p:txBody>
      </p:sp>
      <p:pic>
        <p:nvPicPr>
          <p:cNvPr id="4" name="图片 3" descr="3]@}E2Z5TQ]N9)P0U(%~7[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05" y="962025"/>
            <a:ext cx="5715000" cy="3219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1788364">
            <a:off x="6773040" y="1229554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20604422">
            <a:off x="1630604" y="2453313"/>
            <a:ext cx="841699" cy="6119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56735" y="2157730"/>
            <a:ext cx="1151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zh-CN" altLang="en-US"/>
          </a:p>
        </p:txBody>
      </p:sp>
      <p:pic>
        <p:nvPicPr>
          <p:cNvPr id="3" name="图片 2" descr="75[G1K6@GX[`~~{F}@8{5(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478155"/>
            <a:ext cx="7433945" cy="4187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71600" y="486504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4739369" y="3111810"/>
            <a:ext cx="3060340" cy="5074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r"/>
            <a:endParaRPr lang="zh-CN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3081943" y="2292203"/>
            <a:ext cx="4031204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r" defTabSz="725805"/>
            <a:endParaRPr lang="zh-CN" altLang="zh-CN" sz="2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5"/>
          <p:cNvSpPr txBox="1"/>
          <p:nvPr/>
        </p:nvSpPr>
        <p:spPr>
          <a:xfrm>
            <a:off x="2483768" y="1620748"/>
            <a:ext cx="5315941" cy="626110"/>
          </a:xfrm>
          <a:prstGeom prst="rect">
            <a:avLst/>
          </a:prstGeom>
          <a:noFill/>
        </p:spPr>
        <p:txBody>
          <a:bodyPr wrap="square" lIns="72554" tIns="36277" rIns="72554" bIns="36277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3779912" y="357651"/>
            <a:ext cx="2292609" cy="117602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313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endParaRPr lang="id-ID" altLang="zh-CN" sz="4800" dirty="0">
              <a:solidFill>
                <a:schemeClr val="accent1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Clear Sans Light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6437" y="2991614"/>
            <a:ext cx="4015503" cy="195566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6309420" y="348574"/>
            <a:ext cx="1224136" cy="122375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632003" y="2148471"/>
            <a:ext cx="841699" cy="611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49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49"/>
                            </p:stCondLst>
                            <p:childTnLst>
                              <p:par>
                                <p:cTn id="4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57" y="981346"/>
            <a:ext cx="1342065" cy="24482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74" y="2710839"/>
            <a:ext cx="1424124" cy="24389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28" y="1275606"/>
            <a:ext cx="1927393" cy="34825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948" y="977743"/>
            <a:ext cx="1793258" cy="31880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574" y="25736"/>
            <a:ext cx="1424124" cy="2643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80" y="-1433"/>
            <a:ext cx="3672408" cy="5144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" y="87474"/>
            <a:ext cx="3517408" cy="7920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1789915"/>
            <a:ext cx="2179509" cy="1562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/>
          <p:cNvGrpSpPr/>
          <p:nvPr/>
        </p:nvGrpSpPr>
        <p:grpSpPr>
          <a:xfrm>
            <a:off x="2320908" y="1996830"/>
            <a:ext cx="4160925" cy="1891716"/>
            <a:chOff x="3345973" y="2694618"/>
            <a:chExt cx="5547900" cy="2522288"/>
          </a:xfrm>
        </p:grpSpPr>
        <p:sp>
          <p:nvSpPr>
            <p:cNvPr id="7" name="Shape 1918"/>
            <p:cNvSpPr/>
            <p:nvPr/>
          </p:nvSpPr>
          <p:spPr>
            <a:xfrm>
              <a:off x="3345973" y="3538210"/>
              <a:ext cx="1033993" cy="1034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00" dirty="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" name="Shape 1919"/>
            <p:cNvSpPr/>
            <p:nvPr/>
          </p:nvSpPr>
          <p:spPr>
            <a:xfrm>
              <a:off x="4405914" y="3108409"/>
              <a:ext cx="1498259" cy="149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00" dirty="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" name="Shape 1920"/>
            <p:cNvSpPr/>
            <p:nvPr/>
          </p:nvSpPr>
          <p:spPr>
            <a:xfrm>
              <a:off x="5996192" y="3446848"/>
              <a:ext cx="1216710" cy="121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00" dirty="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921"/>
            <p:cNvSpPr/>
            <p:nvPr/>
          </p:nvSpPr>
          <p:spPr>
            <a:xfrm>
              <a:off x="5797470" y="2694618"/>
              <a:ext cx="747531" cy="74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00" dirty="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922"/>
            <p:cNvSpPr/>
            <p:nvPr/>
          </p:nvSpPr>
          <p:spPr>
            <a:xfrm>
              <a:off x="6936848" y="4530710"/>
              <a:ext cx="686169" cy="686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00" dirty="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923"/>
            <p:cNvSpPr/>
            <p:nvPr/>
          </p:nvSpPr>
          <p:spPr>
            <a:xfrm>
              <a:off x="7317794" y="3125623"/>
              <a:ext cx="1576079" cy="157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00" dirty="0"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3" name="Shape 1931"/>
          <p:cNvSpPr/>
          <p:nvPr/>
        </p:nvSpPr>
        <p:spPr>
          <a:xfrm>
            <a:off x="1459241" y="2976454"/>
            <a:ext cx="1265319" cy="4042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03" extrusionOk="0">
                <a:moveTo>
                  <a:pt x="0" y="18203"/>
                </a:moveTo>
                <a:cubicBezTo>
                  <a:pt x="6036" y="1983"/>
                  <a:pt x="13236" y="-3397"/>
                  <a:pt x="21600" y="2063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oval"/>
          </a:ln>
        </p:spPr>
        <p:txBody>
          <a:bodyPr lIns="68580" tIns="34290" rIns="68580" bIns="34290"/>
          <a:lstStyle/>
          <a:p>
            <a:pPr>
              <a:defRPr/>
            </a:pPr>
            <a:endParaRPr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1932"/>
          <p:cNvSpPr/>
          <p:nvPr/>
        </p:nvSpPr>
        <p:spPr>
          <a:xfrm>
            <a:off x="3580884" y="1708228"/>
            <a:ext cx="189228" cy="1181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77" h="21600" extrusionOk="0">
                <a:moveTo>
                  <a:pt x="0" y="0"/>
                </a:moveTo>
                <a:cubicBezTo>
                  <a:pt x="19121" y="3557"/>
                  <a:pt x="21600" y="10757"/>
                  <a:pt x="7438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triangle"/>
            <a:tailEnd type="oval"/>
          </a:ln>
        </p:spPr>
        <p:txBody>
          <a:bodyPr lIns="68580" tIns="34290" rIns="68580" bIns="34290"/>
          <a:lstStyle/>
          <a:p>
            <a:pPr>
              <a:defRPr/>
            </a:pPr>
            <a:endParaRPr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1933"/>
          <p:cNvSpPr/>
          <p:nvPr/>
        </p:nvSpPr>
        <p:spPr>
          <a:xfrm>
            <a:off x="5269857" y="3617251"/>
            <a:ext cx="542482" cy="271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013" y="17716"/>
                  <a:pt x="1813" y="10516"/>
                  <a:pt x="0" y="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triangle"/>
            <a:tailEnd type="oval"/>
          </a:ln>
        </p:spPr>
        <p:txBody>
          <a:bodyPr lIns="68580" tIns="34290" rIns="68580" bIns="34290"/>
          <a:lstStyle/>
          <a:p>
            <a:pPr>
              <a:defRPr/>
            </a:pPr>
            <a:endParaRPr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934"/>
          <p:cNvSpPr/>
          <p:nvPr/>
        </p:nvSpPr>
        <p:spPr>
          <a:xfrm>
            <a:off x="4215040" y="2990085"/>
            <a:ext cx="549158" cy="71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667" y="19821"/>
                  <a:pt x="16867" y="12621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  <a:headEnd type="triangle"/>
            <a:tailEnd type="oval"/>
          </a:ln>
        </p:spPr>
        <p:txBody>
          <a:bodyPr lIns="68580" tIns="34290" rIns="68580" bIns="34290"/>
          <a:lstStyle/>
          <a:p>
            <a:pPr>
              <a:defRPr/>
            </a:pPr>
            <a:endParaRPr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1925"/>
          <p:cNvSpPr/>
          <p:nvPr/>
        </p:nvSpPr>
        <p:spPr>
          <a:xfrm>
            <a:off x="2320909" y="2629527"/>
            <a:ext cx="775495" cy="775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 dirty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1926"/>
          <p:cNvSpPr/>
          <p:nvPr/>
        </p:nvSpPr>
        <p:spPr>
          <a:xfrm>
            <a:off x="3115863" y="2307176"/>
            <a:ext cx="1123694" cy="1123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 dirty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1927"/>
          <p:cNvSpPr/>
          <p:nvPr/>
        </p:nvSpPr>
        <p:spPr>
          <a:xfrm>
            <a:off x="4308572" y="2561005"/>
            <a:ext cx="912533" cy="912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 dirty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1928"/>
          <p:cNvSpPr/>
          <p:nvPr/>
        </p:nvSpPr>
        <p:spPr>
          <a:xfrm>
            <a:off x="4159530" y="1996832"/>
            <a:ext cx="560648" cy="560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 dirty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1929"/>
          <p:cNvSpPr/>
          <p:nvPr/>
        </p:nvSpPr>
        <p:spPr>
          <a:xfrm>
            <a:off x="5014064" y="3373902"/>
            <a:ext cx="514627" cy="514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 dirty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1930"/>
          <p:cNvSpPr/>
          <p:nvPr/>
        </p:nvSpPr>
        <p:spPr>
          <a:xfrm>
            <a:off x="5299774" y="2320086"/>
            <a:ext cx="1182059" cy="1182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00" kern="0" dirty="0"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1935"/>
          <p:cNvSpPr/>
          <p:nvPr/>
        </p:nvSpPr>
        <p:spPr>
          <a:xfrm rot="17267063">
            <a:off x="4440781" y="2144416"/>
            <a:ext cx="912023" cy="7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4" extrusionOk="0">
                <a:moveTo>
                  <a:pt x="21600" y="16274"/>
                </a:moveTo>
                <a:cubicBezTo>
                  <a:pt x="15105" y="-3958"/>
                  <a:pt x="7905" y="-5326"/>
                  <a:pt x="0" y="12169"/>
                </a:cubicBezTo>
              </a:path>
            </a:pathLst>
          </a:custGeom>
          <a:ln w="25400">
            <a:solidFill>
              <a:schemeClr val="accent3"/>
            </a:solidFill>
            <a:miter lim="400000"/>
            <a:headEnd type="triangle"/>
            <a:tailEnd type="oval"/>
          </a:ln>
        </p:spPr>
        <p:txBody>
          <a:bodyPr lIns="68580" tIns="34290" rIns="68580" bIns="34290"/>
          <a:lstStyle/>
          <a:p>
            <a:pPr>
              <a:defRPr/>
            </a:pPr>
            <a:endParaRPr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5828" y="374939"/>
            <a:ext cx="144808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800" kern="3000" spc="23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第三方库</a:t>
            </a:r>
            <a:endParaRPr lang="zh-CN" altLang="en-US" sz="2800" kern="3000" spc="23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Shape 1935"/>
          <p:cNvSpPr/>
          <p:nvPr/>
        </p:nvSpPr>
        <p:spPr>
          <a:xfrm rot="17267063">
            <a:off x="5650456" y="2601616"/>
            <a:ext cx="912023" cy="7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4" extrusionOk="0">
                <a:moveTo>
                  <a:pt x="21600" y="16274"/>
                </a:moveTo>
                <a:cubicBezTo>
                  <a:pt x="15105" y="-3958"/>
                  <a:pt x="7905" y="-5326"/>
                  <a:pt x="0" y="12169"/>
                </a:cubicBezTo>
              </a:path>
            </a:pathLst>
          </a:custGeom>
          <a:ln w="25400">
            <a:solidFill>
              <a:schemeClr val="accent3"/>
            </a:solidFill>
            <a:miter lim="400000"/>
            <a:headEnd type="triangle"/>
            <a:tailEnd type="oval"/>
          </a:ln>
        </p:spPr>
        <p:txBody>
          <a:bodyPr lIns="68580" tIns="34290" rIns="68580" bIns="34290"/>
          <a:lstStyle/>
          <a:p>
            <a:pPr>
              <a:defRPr/>
            </a:pPr>
            <a:endParaRPr sz="1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-72516" y="123960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Bugly：用于统计闪退、ANR异常情况，以及更新软件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" y="1388348"/>
            <a:ext cx="3436262" cy="640168"/>
          </a:xfrm>
          <a:prstGeom prst="rect">
            <a:avLst/>
          </a:prstGeom>
        </p:spPr>
      </p:pic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3738706" y="3034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fastjson：用于Json解析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734" y="477851"/>
            <a:ext cx="3836700" cy="343906"/>
          </a:xfrm>
          <a:prstGeom prst="rect">
            <a:avLst/>
          </a:prstGeom>
        </p:spPr>
      </p:pic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5528691" y="10955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Glide：图片加载框架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105" y="1292110"/>
            <a:ext cx="3662489" cy="496136"/>
          </a:xfrm>
          <a:prstGeom prst="rect">
            <a:avLst/>
          </a:prstGeom>
        </p:spPr>
      </p:pic>
      <p:sp>
        <p:nvSpPr>
          <p:cNvPr id="42" name="Rectangle 7"/>
          <p:cNvSpPr>
            <a:spLocks noChangeArrowheads="1"/>
          </p:cNvSpPr>
          <p:nvPr/>
        </p:nvSpPr>
        <p:spPr bwMode="auto">
          <a:xfrm>
            <a:off x="956691" y="3596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OkHttp：网络框架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691" y="3732482"/>
            <a:ext cx="3471293" cy="194004"/>
          </a:xfrm>
          <a:prstGeom prst="rect">
            <a:avLst/>
          </a:prstGeom>
        </p:spPr>
      </p:pic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2320908" y="40839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PlayPauseView：按钮播放暂停动画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908" y="4251535"/>
            <a:ext cx="3673158" cy="396274"/>
          </a:xfrm>
          <a:prstGeom prst="rect">
            <a:avLst/>
          </a:prstGeom>
        </p:spPr>
      </p:pic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5890803" y="39162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android-image-cropper：用于图片裁剪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339" y="4068998"/>
            <a:ext cx="3331661" cy="337521"/>
          </a:xfrm>
          <a:prstGeom prst="rect">
            <a:avLst/>
          </a:prstGeom>
        </p:spPr>
      </p:pic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6516216" y="199683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ButterKnife：依赖注入框架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376" y="2192663"/>
            <a:ext cx="2717108" cy="228886"/>
          </a:xfrm>
          <a:prstGeom prst="rect">
            <a:avLst/>
          </a:prstGeom>
        </p:spPr>
      </p:pic>
      <p:sp>
        <p:nvSpPr>
          <p:cNvPr id="50" name="Rectangle 11"/>
          <p:cNvSpPr>
            <a:spLocks noChangeArrowheads="1"/>
          </p:cNvSpPr>
          <p:nvPr/>
        </p:nvSpPr>
        <p:spPr bwMode="auto">
          <a:xfrm>
            <a:off x="148084" y="221039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circleImageView：圆形ImageView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35110"/>
            <a:ext cx="3238648" cy="186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053" grpId="0"/>
      <p:bldP spid="2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文本框 1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67773" y="413674"/>
            <a:ext cx="1422400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项目概述</a:t>
            </a:r>
            <a:endParaRPr lang="zh-CN" altLang="en-US" sz="2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>
            <a:off x="-1193646" y="-622569"/>
            <a:ext cx="3272644" cy="31452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2963407" flipH="1">
            <a:off x="6969654" y="2922371"/>
            <a:ext cx="3004912" cy="3145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 rot="1788364">
            <a:off x="7567484" y="232325"/>
            <a:ext cx="1224136" cy="12237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20604422">
            <a:off x="69853" y="4371379"/>
            <a:ext cx="841699" cy="6119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76" y="1276639"/>
            <a:ext cx="7902625" cy="2987299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图表 16"/>
          <p:cNvGraphicFramePr/>
          <p:nvPr/>
        </p:nvGraphicFramePr>
        <p:xfrm>
          <a:off x="-139758" y="250208"/>
          <a:ext cx="1978025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857868" y="5739918"/>
            <a:ext cx="1584176" cy="36921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dirty="0">
                <a:latin typeface="方正准圆简体" panose="02010601030101010101" pitchFamily="65" charset="-122"/>
                <a:ea typeface="方正准圆简体" panose="02010601030101010101" pitchFamily="65" charset="-122"/>
              </a:rPr>
              <a:t>延迟符号</a:t>
            </a:r>
            <a:endParaRPr lang="zh-CN" altLang="en-US" dirty="0">
              <a:latin typeface="方正准圆简体" panose="02010601030101010101" pitchFamily="65" charset="-122"/>
              <a:ea typeface="方正准圆简体" panose="02010601030101010101" pitchFamily="65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69427" y="580154"/>
            <a:ext cx="1170833" cy="37702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数据交互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5302966" y="772349"/>
          <a:ext cx="2284730" cy="14770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/>
          <p:cNvGraphicFramePr/>
          <p:nvPr/>
        </p:nvGraphicFramePr>
        <p:xfrm>
          <a:off x="2917038" y="118745"/>
          <a:ext cx="2172335" cy="1299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11" y="2139702"/>
            <a:ext cx="7681626" cy="23395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29" grpId="0"/>
      <p:bldP spid="2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0.xml><?xml version="1.0" encoding="utf-8"?>
<p:tagLst xmlns:p="http://schemas.openxmlformats.org/presentationml/2006/main">
  <p:tag name="MH" val="20161022204303"/>
  <p:tag name="MH_LIBRARY" val="GRAPHIC"/>
</p:tagLst>
</file>

<file path=ppt/tags/tag11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2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3.xml><?xml version="1.0" encoding="utf-8"?>
<p:tagLst xmlns:p="http://schemas.openxmlformats.org/presentationml/2006/main">
  <p:tag name="MH" val="20161022204303"/>
  <p:tag name="MH_LIBRARY" val="GRAPHIC"/>
</p:tagLst>
</file>

<file path=ppt/tags/tag14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5.xml><?xml version="1.0" encoding="utf-8"?>
<p:tagLst xmlns:p="http://schemas.openxmlformats.org/presentationml/2006/main">
  <p:tag name="MH" val="20161022204303"/>
  <p:tag name="MH_LIBRARY" val="GRAPHIC"/>
</p:tagLst>
</file>

<file path=ppt/tags/tag16.xml><?xml version="1.0" encoding="utf-8"?>
<p:tagLst xmlns:p="http://schemas.openxmlformats.org/presentationml/2006/main">
  <p:tag name="MH" val="20161022204303"/>
  <p:tag name="MH_LIBRARY" val="GRAPHIC"/>
</p:tagLst>
</file>

<file path=ppt/tags/tag1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18.xml><?xml version="1.0" encoding="utf-8"?>
<p:tagLst xmlns:p="http://schemas.openxmlformats.org/presentationml/2006/main">
  <p:tag name="MH" val="20161022204303"/>
  <p:tag name="MH_LIBRARY" val="GRAPHIC"/>
</p:tagLst>
</file>

<file path=ppt/tags/tag19.xml><?xml version="1.0" encoding="utf-8"?>
<p:tagLst xmlns:p="http://schemas.openxmlformats.org/presentationml/2006/main">
  <p:tag name="KSO_WM_UNIT_PLACING_PICTURE_USER_VIEWPORT" val="{&quot;height&quot;:4980,&quot;width&quot;:7815}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20.xml><?xml version="1.0" encoding="utf-8"?>
<p:tagLst xmlns:p="http://schemas.openxmlformats.org/presentationml/2006/main">
  <p:tag name="KSO_WM_UNIT_PLACING_PICTURE_USER_VIEWPORT" val="{&quot;height&quot;:2655,&quot;width&quot;:7995}"/>
</p:tagLst>
</file>

<file path=ppt/tags/tag21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22.xml><?xml version="1.0" encoding="utf-8"?>
<p:tagLst xmlns:p="http://schemas.openxmlformats.org/presentationml/2006/main">
  <p:tag name="MH" val="20161022204303"/>
  <p:tag name="MH_LIBRARY" val="GRAPHIC"/>
</p:tagLst>
</file>

<file path=ppt/tags/tag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REFSHAPE" val="708066636"/>
  <p:tag name="KSO_WM_UNIT_PLACING_PICTURE_USER_VIEWPORT" val="{&quot;height&quot;:7954,&quot;width&quot;:10576}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SLIDE_MODEL_TYPE" val="cover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7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38.xml><?xml version="1.0" encoding="utf-8"?>
<p:tagLst xmlns:p="http://schemas.openxmlformats.org/presentationml/2006/main">
  <p:tag name="MH" val="20161022204303"/>
  <p:tag name="MH_LIBRARY" val="GRAPHIC"/>
</p:tagLst>
</file>

<file path=ppt/tags/tag39.xml><?xml version="1.0" encoding="utf-8"?>
<p:tagLst xmlns:p="http://schemas.openxmlformats.org/presentationml/2006/main">
  <p:tag name="MH" val="20161022204303"/>
  <p:tag name="MH_LIBRARY" val="GRAPHIC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0.xml><?xml version="1.0" encoding="utf-8"?>
<p:tagLst xmlns:p="http://schemas.openxmlformats.org/presentationml/2006/main">
  <p:tag name="MH" val="20161022204303"/>
  <p:tag name="MH_LIBRARY" val="GRAPHIC"/>
</p:tagLst>
</file>

<file path=ppt/tags/tag41.xml><?xml version="1.0" encoding="utf-8"?>
<p:tagLst xmlns:p="http://schemas.openxmlformats.org/presentationml/2006/main">
  <p:tag name="MH" val="20161022204303"/>
  <p:tag name="MH_LIBRARY" val="GRAPHIC"/>
</p:tagLst>
</file>

<file path=ppt/tags/tag42.xml><?xml version="1.0" encoding="utf-8"?>
<p:tagLst xmlns:p="http://schemas.openxmlformats.org/presentationml/2006/main">
  <p:tag name="MH" val="20161022204303"/>
  <p:tag name="MH_LIBRARY" val="GRAPHIC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p="http://schemas.openxmlformats.org/presentationml/2006/main">
  <p:tag name="MH" val="20161022204303"/>
  <p:tag name="MH_LIBRARY" val="GRAPHIC"/>
  <p:tag name="MH_ORDER" val="文本框 1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65ADA9"/>
      </a:accent1>
      <a:accent2>
        <a:srgbClr val="8BB7D3"/>
      </a:accent2>
      <a:accent3>
        <a:srgbClr val="65ADA9"/>
      </a:accent3>
      <a:accent4>
        <a:srgbClr val="8BB7D3"/>
      </a:accent4>
      <a:accent5>
        <a:srgbClr val="65ADA9"/>
      </a:accent5>
      <a:accent6>
        <a:srgbClr val="8BB7D3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WPS 演示</Application>
  <PresentationFormat>全屏显示(16:9)</PresentationFormat>
  <Paragraphs>138</Paragraphs>
  <Slides>47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8" baseType="lpstr">
      <vt:lpstr>Arial</vt:lpstr>
      <vt:lpstr>宋体</vt:lpstr>
      <vt:lpstr>Wingdings</vt:lpstr>
      <vt:lpstr>微软雅黑</vt:lpstr>
      <vt:lpstr>Glegoo</vt:lpstr>
      <vt:lpstr>Lato Light</vt:lpstr>
      <vt:lpstr>Mission Gothic Regular</vt:lpstr>
      <vt:lpstr>Calibri</vt:lpstr>
      <vt:lpstr>Open Sans</vt:lpstr>
      <vt:lpstr>仿宋_GB2312</vt:lpstr>
      <vt:lpstr>方正姚体</vt:lpstr>
      <vt:lpstr>Calibri</vt:lpstr>
      <vt:lpstr>Helvetica Light</vt:lpstr>
      <vt:lpstr>Open Sans</vt:lpstr>
      <vt:lpstr>Segoe Print</vt:lpstr>
      <vt:lpstr>方正准圆简体</vt:lpstr>
      <vt:lpstr>Arial Unicode MS</vt:lpstr>
      <vt:lpstr>华文琥珀</vt:lpstr>
      <vt:lpstr>Clear Sans Light</vt:lpstr>
      <vt:lpstr>仿宋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</dc:title>
  <dc:creator>第一PPT模板网-WWW.1PPT.COM</dc:creator>
  <cp:keywords>第一PPT模板网-WWW.1PPT.COM</cp:keywords>
  <cp:lastModifiedBy>San siro</cp:lastModifiedBy>
  <cp:revision>363</cp:revision>
  <dcterms:created xsi:type="dcterms:W3CDTF">2017-03-27T05:41:00Z</dcterms:created>
  <dcterms:modified xsi:type="dcterms:W3CDTF">2020-06-05T00:21:01Z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